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Robot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Roboto-regular.fntdata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font" Target="fonts/Roboto-italic.fntdata"/><Relationship Id="rId23" Type="http://schemas.openxmlformats.org/officeDocument/2006/relationships/slide" Target="slides/slide18.xml"/><Relationship Id="rId45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Roboto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28960ac0c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28960ac0c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 </a:t>
            </a:r>
            <a:r>
              <a:rPr lang="da"/>
              <a:t>no spreading out security decisions, at collected at one point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 </a:t>
            </a:r>
            <a:r>
              <a:rPr lang="da"/>
              <a:t>Enforces</a:t>
            </a:r>
            <a:r>
              <a:rPr lang="da"/>
              <a:t> </a:t>
            </a:r>
            <a:r>
              <a:rPr lang="da"/>
              <a:t>security</a:t>
            </a:r>
            <a:r>
              <a:rPr lang="da"/>
              <a:t> policy by allowing or rejecting traffic between computers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28960ac0c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28960ac0c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insiders, </a:t>
            </a:r>
            <a:r>
              <a:rPr lang="da"/>
              <a:t>employees</a:t>
            </a:r>
            <a:r>
              <a:rPr lang="da"/>
              <a:t> going </a:t>
            </a:r>
            <a:r>
              <a:rPr lang="da"/>
              <a:t>rogue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Dial-up, 4G connection from phone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Virus, some deep inspection is possible, get back to that in a minute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Can’t configure themself, has to be done by human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28960ac0c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28960ac0c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Intrusion:  people logging into your systems (social engineering,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DoS: Loose access to service because you run out of resources.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Flooding attacks are relatively easy to do, but you don’t gain alot “some people just want to see the world burn”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information theft, people claim  to be another person, the other person gives out the information etc.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Attackers won’t reveal their identity and location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28960ac0c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28960ac0c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28960ac0c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28960ac0c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generally give the least pvigileges required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Don’t rely on only one solution, but have several “backups”, ex. 2 firewalls of different brand,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weakest link, the chain is not stronger than the weakest link. physical security, network security, identify your weakest link.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How do you want you system to fail.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a"/>
              <a:t>leave all doors locked or unlocked if lock fails 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Diversity of defence: Use firewalls of different vendors (use lock and alarm on car, not just differnet locks)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default deny, only allow specific traffic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	might annoy the user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default accept, deny attacks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	the attacks might happen before the admin blocks them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28960ac0c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28960ac0c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accept: allow connection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Drop: don’t provide feedback to source, just drop and ignore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Reject, tell the source it’s a “nono”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28960ac0c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28960ac0c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screening router: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a"/>
              <a:t>typically used between ISP and consumer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a"/>
              <a:t>Route packets, NAT, accept/reject/drop packets based on layer 3 knowledge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28960b7ac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28960b7ac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more heavy load than screening router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Can run a proxy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28960b7ac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28960b7ac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28960b7a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28960b7a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28960ac0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28960ac0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28960b7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28960b7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28960b7a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28960b7a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28960b7a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28960b7a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28960b7ac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28960b7ac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28960b7ac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28960b7ac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28960b7ac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28960b7ac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28960b7ac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28960b7ac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28960b7ac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28960b7ac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28960b7a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28960b7a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time exceeded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28960b7a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428960b7a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28960ac0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28960ac0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428960b7ac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428960b7a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28960b7a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28960b7a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28960b7a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28960b7a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28960b7ac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28960b7a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28960b7ac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428960b7a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428960b7a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428960b7a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28960b7ac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28960b7ac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428960b7a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428960b7a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428960b7ac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428960b7a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28960ac0c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28960ac0c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28960ac0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28960ac0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You want to protect your data, which is </a:t>
            </a:r>
            <a:r>
              <a:rPr lang="da"/>
              <a:t>usually</a:t>
            </a:r>
            <a:r>
              <a:rPr lang="da"/>
              <a:t> to keep data safe(</a:t>
            </a:r>
            <a:r>
              <a:rPr lang="da"/>
              <a:t>business</a:t>
            </a:r>
            <a:r>
              <a:rPr lang="da"/>
              <a:t> information). But you don’t want people to change the data, and you want the data to be avilable to yourself - otherwise, why waste space on it.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You want to project </a:t>
            </a:r>
            <a:r>
              <a:rPr lang="da"/>
              <a:t>resources, you don’t want people to use disk, cpu, memory osv.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You don’t want people to be “you” on the internet - not if you have special permissions to certain systems. Ex. spam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28960ac0c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28960ac0c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Intrusion:  people logging into your systems (social </a:t>
            </a:r>
            <a:r>
              <a:rPr lang="da"/>
              <a:t>engineering</a:t>
            </a:r>
            <a:r>
              <a:rPr lang="da"/>
              <a:t>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DoS: Loose access to service because you run out of </a:t>
            </a:r>
            <a:r>
              <a:rPr lang="da"/>
              <a:t>resources</a:t>
            </a:r>
            <a:r>
              <a:rPr lang="da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Flooding attacks are </a:t>
            </a:r>
            <a:r>
              <a:rPr lang="da"/>
              <a:t>relatively</a:t>
            </a:r>
            <a:r>
              <a:rPr lang="da"/>
              <a:t> easy to do, but you don’t gain alot “some people just want to see the world burn”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information theft, people claim  to be another person, the other person gives out the information etc.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Attackers won’t reveal their identity and location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28960ac0c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28960ac0c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Intrusion:  people logging into your systems (social engineering,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DoS: Loose access to service because you run out of resources.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Flooding attacks are relatively easy to do, but you don’t gain alot “some people just want to see the world burn”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information theft, people claim  to be another person, the other person gives out the information etc.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Attackers won’t reveal their identity and location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28960b7ac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28960b7ac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Intrusion:  people logging into your systems (social engineering,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DoS: Loose access to service because you run out of resources.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Flooding attacks are relatively easy to do, but you don’t gain alot “some people just want to see the world burn”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information theft, people claim  to be another person, the other person gives out the information etc.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Attackers won’t reveal their identity and location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28960ac0c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28960ac0c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Intrusion:  people logging into your systems (social engineering,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DoS: Loose access to service because you run out of resources.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Flooding attacks are relatively easy to do, but you don’t gain alot “some people just want to see the world burn”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information theft, people claim  to be another person, the other person gives out the information etc.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Attackers won’t reveal their identity and location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dbmanagement.info/Books/Others/O%27Reilly_Building_Internet_Firewalls_2nd_Edition.pdf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Firewall 1/2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Made by John Hallam &amp; Mathias Neerup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What is an internet firewall?</a:t>
            </a:r>
            <a:endParaRPr/>
          </a:p>
        </p:txBody>
      </p:sp>
      <p:sp>
        <p:nvSpPr>
          <p:cNvPr id="124" name="Google Shape;124;p22"/>
          <p:cNvSpPr txBox="1"/>
          <p:nvPr>
            <p:ph idx="4294967295" type="body"/>
          </p:nvPr>
        </p:nvSpPr>
        <p:spPr>
          <a:xfrm>
            <a:off x="98250" y="803975"/>
            <a:ext cx="8748000" cy="42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Focuses security decisions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Enforces security policy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Logging activity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Limit exposure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Attack surface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Inbound/outbound controlled point (movie)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3725" y="2630500"/>
            <a:ext cx="6360276" cy="251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What a firewall can’t do</a:t>
            </a:r>
            <a:endParaRPr/>
          </a:p>
        </p:txBody>
      </p:sp>
      <p:sp>
        <p:nvSpPr>
          <p:cNvPr id="131" name="Google Shape;131;p23"/>
          <p:cNvSpPr txBox="1"/>
          <p:nvPr>
            <p:ph idx="4294967295" type="body"/>
          </p:nvPr>
        </p:nvSpPr>
        <p:spPr>
          <a:xfrm>
            <a:off x="98250" y="803975"/>
            <a:ext cx="8748000" cy="42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Insiders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Dial-up connections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Virus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Can’t configure themself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Types of firewalls</a:t>
            </a:r>
            <a:endParaRPr/>
          </a:p>
        </p:txBody>
      </p:sp>
      <p:sp>
        <p:nvSpPr>
          <p:cNvPr id="137" name="Google Shape;137;p24"/>
          <p:cNvSpPr txBox="1"/>
          <p:nvPr>
            <p:ph idx="4294967295" type="body"/>
          </p:nvPr>
        </p:nvSpPr>
        <p:spPr>
          <a:xfrm>
            <a:off x="98250" y="803975"/>
            <a:ext cx="8748000" cy="42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Shallow packet inspection (stateful packet inspection)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Deep packet inspection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Application-level gateways (proxy)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logging advantage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Firewall Policy</a:t>
            </a:r>
            <a:endParaRPr/>
          </a:p>
        </p:txBody>
      </p:sp>
      <p:sp>
        <p:nvSpPr>
          <p:cNvPr id="143" name="Google Shape;143;p25"/>
          <p:cNvSpPr txBox="1"/>
          <p:nvPr>
            <p:ph idx="4294967295" type="body"/>
          </p:nvPr>
        </p:nvSpPr>
        <p:spPr>
          <a:xfrm>
            <a:off x="98250" y="803975"/>
            <a:ext cx="8748000" cy="42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Zones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3575" y="1314575"/>
            <a:ext cx="5495925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Firewall Policy</a:t>
            </a:r>
            <a:endParaRPr/>
          </a:p>
        </p:txBody>
      </p:sp>
      <p:sp>
        <p:nvSpPr>
          <p:cNvPr id="150" name="Google Shape;150;p26"/>
          <p:cNvSpPr txBox="1"/>
          <p:nvPr>
            <p:ph idx="4294967295" type="body"/>
          </p:nvPr>
        </p:nvSpPr>
        <p:spPr>
          <a:xfrm>
            <a:off x="98250" y="803975"/>
            <a:ext cx="8748000" cy="42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Zones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Backup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VPN users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Hypervisors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Virtual Machines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Management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IoT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Guest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…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Default policy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 sz="1400"/>
              <a:t>default deny</a:t>
            </a:r>
            <a:endParaRPr sz="1400"/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da"/>
              <a:t>allow specific traffic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 sz="1400"/>
              <a:t>default permit</a:t>
            </a:r>
            <a:endParaRPr sz="1400"/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da"/>
              <a:t>deny attacks</a:t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8075" y="1268600"/>
            <a:ext cx="5495925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idx="4294967295" type="body"/>
          </p:nvPr>
        </p:nvSpPr>
        <p:spPr>
          <a:xfrm>
            <a:off x="98250" y="803975"/>
            <a:ext cx="8748000" cy="42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da"/>
              <a:t>Packet actions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Accept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Drop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Reject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Between zones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Implementation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Physical </a:t>
            </a:r>
            <a:r>
              <a:rPr lang="da"/>
              <a:t>separation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VLAN </a:t>
            </a:r>
            <a:r>
              <a:rPr lang="da"/>
              <a:t>separation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Firewall Policy</a:t>
            </a:r>
            <a:endParaRPr/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8075" y="1268600"/>
            <a:ext cx="5495925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Firewall in a network</a:t>
            </a:r>
            <a:endParaRPr/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0" cy="4176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Dual-homed(two interfaces) Host</a:t>
            </a:r>
            <a:endParaRPr/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098168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Screen subnet architecture</a:t>
            </a:r>
            <a:endParaRPr/>
          </a:p>
        </p:txBody>
      </p:sp>
      <p:pic>
        <p:nvPicPr>
          <p:cNvPr id="176" name="Google Shape;1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850" y="785450"/>
            <a:ext cx="7810566" cy="42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0"/>
          <p:cNvSpPr txBox="1"/>
          <p:nvPr/>
        </p:nvSpPr>
        <p:spPr>
          <a:xfrm>
            <a:off x="56050" y="1114200"/>
            <a:ext cx="23334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Single-point-of-failure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High Availability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Break - 10 min!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Network stack</a:t>
            </a:r>
            <a:endParaRPr/>
          </a:p>
        </p:txBody>
      </p:sp>
      <p:pic>
        <p:nvPicPr>
          <p:cNvPr id="183" name="Google Shape;1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8688" y="937038"/>
            <a:ext cx="6006624" cy="326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Agenda</a:t>
            </a:r>
            <a:endParaRPr/>
          </a:p>
        </p:txBody>
      </p:sp>
      <p:sp>
        <p:nvSpPr>
          <p:cNvPr id="74" name="Google Shape;74;p14"/>
          <p:cNvSpPr txBox="1"/>
          <p:nvPr>
            <p:ph idx="4294967295" type="body"/>
          </p:nvPr>
        </p:nvSpPr>
        <p:spPr>
          <a:xfrm>
            <a:off x="98250" y="977925"/>
            <a:ext cx="8748000" cy="3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What is a firewall 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General security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Firewall design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Protocols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Setup webserver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Protocol sniffing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Exercises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WIFI cracking by Thor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Firewall implementation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Scapy (python experience?)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Various iptables tricks &amp; fun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Policy based routing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IP header (layer 3)</a:t>
            </a:r>
            <a:endParaRPr/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236" y="777663"/>
            <a:ext cx="6463525" cy="358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UDP header (layer 4)</a:t>
            </a:r>
            <a:endParaRPr/>
          </a:p>
        </p:txBody>
      </p:sp>
      <p:pic>
        <p:nvPicPr>
          <p:cNvPr id="195" name="Google Shape;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728788"/>
            <a:ext cx="4762500" cy="16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TCP header (layer 4)</a:t>
            </a:r>
            <a:endParaRPr/>
          </a:p>
        </p:txBody>
      </p:sp>
      <p:pic>
        <p:nvPicPr>
          <p:cNvPr id="201" name="Google Shape;2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0300" y="1834788"/>
            <a:ext cx="4762500" cy="27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TCP header (layer 4)</a:t>
            </a:r>
            <a:endParaRPr/>
          </a:p>
        </p:txBody>
      </p:sp>
      <p:pic>
        <p:nvPicPr>
          <p:cNvPr id="207" name="Google Shape;2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0300" y="1834788"/>
            <a:ext cx="4762500" cy="275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5"/>
          <p:cNvSpPr txBox="1"/>
          <p:nvPr/>
        </p:nvSpPr>
        <p:spPr>
          <a:xfrm>
            <a:off x="150425" y="842650"/>
            <a:ext cx="2595300" cy="14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Stateful firewall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Deep packet inspection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TCP header (layer 4)</a:t>
            </a:r>
            <a:endParaRPr/>
          </a:p>
        </p:txBody>
      </p:sp>
      <p:pic>
        <p:nvPicPr>
          <p:cNvPr id="214" name="Google Shape;214;p36"/>
          <p:cNvPicPr preferRelativeResize="0"/>
          <p:nvPr/>
        </p:nvPicPr>
        <p:blipFill rotWithShape="1">
          <a:blip r:embed="rId3">
            <a:alphaModFix/>
          </a:blip>
          <a:srcRect b="69145" l="0" r="0" t="0"/>
          <a:stretch/>
        </p:blipFill>
        <p:spPr>
          <a:xfrm>
            <a:off x="2759925" y="714775"/>
            <a:ext cx="3525075" cy="136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TCP header (layer 4)</a:t>
            </a:r>
            <a:endParaRPr/>
          </a:p>
        </p:txBody>
      </p:sp>
      <p:pic>
        <p:nvPicPr>
          <p:cNvPr id="220" name="Google Shape;220;p37"/>
          <p:cNvPicPr preferRelativeResize="0"/>
          <p:nvPr/>
        </p:nvPicPr>
        <p:blipFill rotWithShape="1">
          <a:blip r:embed="rId3">
            <a:alphaModFix/>
          </a:blip>
          <a:srcRect b="50157" l="0" r="0" t="0"/>
          <a:stretch/>
        </p:blipFill>
        <p:spPr>
          <a:xfrm>
            <a:off x="2759925" y="714775"/>
            <a:ext cx="3525075" cy="220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7"/>
          <p:cNvSpPr/>
          <p:nvPr/>
        </p:nvSpPr>
        <p:spPr>
          <a:xfrm>
            <a:off x="4572000" y="2571750"/>
            <a:ext cx="480300" cy="14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2.5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TCP header (layer 4)</a:t>
            </a:r>
            <a:endParaRPr/>
          </a:p>
        </p:txBody>
      </p:sp>
      <p:pic>
        <p:nvPicPr>
          <p:cNvPr id="227" name="Google Shape;227;p38"/>
          <p:cNvPicPr preferRelativeResize="0"/>
          <p:nvPr/>
        </p:nvPicPr>
        <p:blipFill rotWithShape="1">
          <a:blip r:embed="rId3">
            <a:alphaModFix/>
          </a:blip>
          <a:srcRect b="27055" l="0" r="0" t="0"/>
          <a:stretch/>
        </p:blipFill>
        <p:spPr>
          <a:xfrm>
            <a:off x="2759925" y="714775"/>
            <a:ext cx="3525075" cy="32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8"/>
          <p:cNvSpPr/>
          <p:nvPr/>
        </p:nvSpPr>
        <p:spPr>
          <a:xfrm>
            <a:off x="4572000" y="2571750"/>
            <a:ext cx="480300" cy="14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2.5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TCP header (layer 4)</a:t>
            </a:r>
            <a:endParaRPr/>
          </a:p>
        </p:txBody>
      </p:sp>
      <p:pic>
        <p:nvPicPr>
          <p:cNvPr id="234" name="Google Shape;234;p39"/>
          <p:cNvPicPr preferRelativeResize="0"/>
          <p:nvPr/>
        </p:nvPicPr>
        <p:blipFill rotWithShape="1">
          <a:blip r:embed="rId3">
            <a:alphaModFix/>
          </a:blip>
          <a:srcRect b="8382" l="0" r="0" t="0"/>
          <a:stretch/>
        </p:blipFill>
        <p:spPr>
          <a:xfrm>
            <a:off x="2759925" y="714775"/>
            <a:ext cx="3525075" cy="405732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9"/>
          <p:cNvSpPr txBox="1"/>
          <p:nvPr/>
        </p:nvSpPr>
        <p:spPr>
          <a:xfrm>
            <a:off x="98250" y="1044100"/>
            <a:ext cx="2739900" cy="28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Tarpitting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Don’t track connections</a:t>
            </a:r>
            <a:endParaRPr/>
          </a:p>
        </p:txBody>
      </p:sp>
      <p:sp>
        <p:nvSpPr>
          <p:cNvPr id="236" name="Google Shape;236;p39"/>
          <p:cNvSpPr/>
          <p:nvPr/>
        </p:nvSpPr>
        <p:spPr>
          <a:xfrm>
            <a:off x="4572000" y="2571750"/>
            <a:ext cx="480300" cy="14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2.5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ICMP</a:t>
            </a:r>
            <a:endParaRPr/>
          </a:p>
        </p:txBody>
      </p:sp>
      <p:pic>
        <p:nvPicPr>
          <p:cNvPr id="242" name="Google Shape;24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1600" y="1909225"/>
            <a:ext cx="6057900" cy="15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0"/>
          <p:cNvSpPr txBox="1"/>
          <p:nvPr/>
        </p:nvSpPr>
        <p:spPr>
          <a:xfrm>
            <a:off x="427850" y="1170675"/>
            <a:ext cx="7992600" cy="3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Echo request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Echo reply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Time exceeded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Destination unreachable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…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Permit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HTTP protocol</a:t>
            </a:r>
            <a:endParaRPr/>
          </a:p>
        </p:txBody>
      </p:sp>
      <p:pic>
        <p:nvPicPr>
          <p:cNvPr id="249" name="Google Shape;24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46" y="857196"/>
            <a:ext cx="4259865" cy="146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What is a firewall ? </a:t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00" y="776150"/>
            <a:ext cx="3164738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HTTP protocol</a:t>
            </a:r>
            <a:endParaRPr/>
          </a:p>
        </p:txBody>
      </p:sp>
      <p:pic>
        <p:nvPicPr>
          <p:cNvPr id="255" name="Google Shape;25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064" y="2317888"/>
            <a:ext cx="3850226" cy="27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246" y="857196"/>
            <a:ext cx="4259865" cy="146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Wireshark</a:t>
            </a:r>
            <a:endParaRPr/>
          </a:p>
        </p:txBody>
      </p:sp>
      <p:sp>
        <p:nvSpPr>
          <p:cNvPr id="262" name="Google Shape;262;p43"/>
          <p:cNvSpPr txBox="1"/>
          <p:nvPr/>
        </p:nvSpPr>
        <p:spPr>
          <a:xfrm>
            <a:off x="392425" y="1121225"/>
            <a:ext cx="6867300" cy="3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Debug network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Debug protocols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Write </a:t>
            </a:r>
            <a:r>
              <a:rPr lang="da"/>
              <a:t>dissector</a:t>
            </a:r>
            <a:r>
              <a:rPr lang="da"/>
              <a:t> in LUA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Run on remote host (tcpdump, tshark)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Decryption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Understanding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Exercise 1/2 </a:t>
            </a:r>
            <a:endParaRPr/>
          </a:p>
        </p:txBody>
      </p:sp>
      <p:sp>
        <p:nvSpPr>
          <p:cNvPr id="268" name="Google Shape;268;p44"/>
          <p:cNvSpPr txBox="1"/>
          <p:nvPr/>
        </p:nvSpPr>
        <p:spPr>
          <a:xfrm>
            <a:off x="380825" y="930900"/>
            <a:ext cx="8067900" cy="38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Install wireshark (</a:t>
            </a:r>
            <a:r>
              <a:rPr i="1" lang="da"/>
              <a:t>sudo apt install wireshark -y</a:t>
            </a:r>
            <a:r>
              <a:rPr lang="da"/>
              <a:t>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Start wireshark (as root)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Listen on wifi interface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F</a:t>
            </a:r>
            <a:r>
              <a:rPr lang="da"/>
              <a:t>amiliarize yourself with wireshark </a:t>
            </a:r>
            <a:r>
              <a:rPr lang="da"/>
              <a:t>example by browsing, ping’ing, socat, nmap etc.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(15 min)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SSH port forwarding</a:t>
            </a:r>
            <a:endParaRPr/>
          </a:p>
        </p:txBody>
      </p:sp>
      <p:sp>
        <p:nvSpPr>
          <p:cNvPr id="274" name="Google Shape;274;p45"/>
          <p:cNvSpPr txBox="1"/>
          <p:nvPr/>
        </p:nvSpPr>
        <p:spPr>
          <a:xfrm>
            <a:off x="380825" y="930900"/>
            <a:ext cx="8067900" cy="38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Local port forwarding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Forward local port on client to port on server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Remote port forwarding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Forward remote port on server to local port on client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Dynamic forwarding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Proxy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SSH port forwarding</a:t>
            </a:r>
            <a:endParaRPr/>
          </a:p>
        </p:txBody>
      </p:sp>
      <p:sp>
        <p:nvSpPr>
          <p:cNvPr id="280" name="Google Shape;280;p46"/>
          <p:cNvSpPr txBox="1"/>
          <p:nvPr/>
        </p:nvSpPr>
        <p:spPr>
          <a:xfrm>
            <a:off x="380825" y="930900"/>
            <a:ext cx="8067900" cy="38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Local port forwarding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ssh -L 80:intra.example.com:80 gw.example.com -L ..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46"/>
          <p:cNvPicPr preferRelativeResize="0"/>
          <p:nvPr/>
        </p:nvPicPr>
        <p:blipFill rotWithShape="1">
          <a:blip r:embed="rId3">
            <a:alphaModFix/>
          </a:blip>
          <a:srcRect b="0" l="0" r="4415" t="0"/>
          <a:stretch/>
        </p:blipFill>
        <p:spPr>
          <a:xfrm>
            <a:off x="1121200" y="1516375"/>
            <a:ext cx="5648050" cy="336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SSH port forwarding</a:t>
            </a:r>
            <a:endParaRPr/>
          </a:p>
        </p:txBody>
      </p:sp>
      <p:sp>
        <p:nvSpPr>
          <p:cNvPr id="287" name="Google Shape;287;p47"/>
          <p:cNvSpPr txBox="1"/>
          <p:nvPr/>
        </p:nvSpPr>
        <p:spPr>
          <a:xfrm>
            <a:off x="380825" y="930900"/>
            <a:ext cx="8067900" cy="38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Local port forwarding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ssh -L 80:intra.example.com:80 gw.example.com -L ..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da"/>
              <a:t>Remote port forwarding</a:t>
            </a:r>
            <a:endParaRPr/>
          </a:p>
        </p:txBody>
      </p:sp>
      <p:pic>
        <p:nvPicPr>
          <p:cNvPr id="288" name="Google Shape;28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4425" y="1737850"/>
            <a:ext cx="5101451" cy="314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SSH port forwarding</a:t>
            </a:r>
            <a:endParaRPr/>
          </a:p>
        </p:txBody>
      </p:sp>
      <p:sp>
        <p:nvSpPr>
          <p:cNvPr id="294" name="Google Shape;294;p48"/>
          <p:cNvSpPr txBox="1"/>
          <p:nvPr/>
        </p:nvSpPr>
        <p:spPr>
          <a:xfrm>
            <a:off x="380825" y="930900"/>
            <a:ext cx="8067900" cy="38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Local port forwarding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ssh -L 80:intra.example.com:80 gw.example.com -L ..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da"/>
              <a:t>Remote port forwarding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da"/>
              <a:t>Dynamic forwarding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ssh -D 8080 user@host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Exercise 2/2</a:t>
            </a:r>
            <a:endParaRPr/>
          </a:p>
        </p:txBody>
      </p:sp>
      <p:sp>
        <p:nvSpPr>
          <p:cNvPr id="300" name="Google Shape;300;p49"/>
          <p:cNvSpPr txBox="1"/>
          <p:nvPr/>
        </p:nvSpPr>
        <p:spPr>
          <a:xfrm>
            <a:off x="380825" y="930900"/>
            <a:ext cx="8067900" cy="38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Install webserver/service on RPIxy (apache2, nginx, </a:t>
            </a:r>
            <a:r>
              <a:rPr lang="da"/>
              <a:t>lighttpd, socat, whatever</a:t>
            </a:r>
            <a:r>
              <a:rPr lang="da"/>
              <a:t>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Create SSH tunnel that forwards port 80 on RPI to your laptop (putty if windows)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Access website/service from PC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(30 min)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Next time</a:t>
            </a:r>
            <a:endParaRPr/>
          </a:p>
        </p:txBody>
      </p:sp>
      <p:sp>
        <p:nvSpPr>
          <p:cNvPr id="306" name="Google Shape;306;p50"/>
          <p:cNvSpPr txBox="1"/>
          <p:nvPr/>
        </p:nvSpPr>
        <p:spPr>
          <a:xfrm>
            <a:off x="230375" y="907400"/>
            <a:ext cx="8481600" cy="40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From firewall policy &amp; protocols =&gt; Implementation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Iptables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DNAT/SNAT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Other firewall solutions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Scapy (python module)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da"/>
              <a:t>Play with DNS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Create </a:t>
            </a:r>
            <a:r>
              <a:rPr lang="da"/>
              <a:t>malicious</a:t>
            </a:r>
            <a:r>
              <a:rPr lang="da"/>
              <a:t> packets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Iptables fun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If you wanna know more: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u="sng">
                <a:solidFill>
                  <a:schemeClr val="hlink"/>
                </a:solidFill>
                <a:hlinkClick r:id="rId3"/>
              </a:rPr>
              <a:t>http://dbmanagement.info/Books/Others/O%27Reilly_Building_Internet_Firewalls_2nd_Edition.pdf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What is a firewall ? 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00" y="776150"/>
            <a:ext cx="3164738" cy="421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5950" y="2282650"/>
            <a:ext cx="5251024" cy="134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Why do we need a firewall?</a:t>
            </a:r>
            <a:endParaRPr/>
          </a:p>
        </p:txBody>
      </p:sp>
      <p:sp>
        <p:nvSpPr>
          <p:cNvPr id="93" name="Google Shape;93;p17"/>
          <p:cNvSpPr txBox="1"/>
          <p:nvPr>
            <p:ph idx="4294967295" type="body"/>
          </p:nvPr>
        </p:nvSpPr>
        <p:spPr>
          <a:xfrm>
            <a:off x="98250" y="977925"/>
            <a:ext cx="8748000" cy="3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Protect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Secrecy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Integrity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Availability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Protect resources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Your identity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What are we protecting against?</a:t>
            </a:r>
            <a:endParaRPr/>
          </a:p>
        </p:txBody>
      </p:sp>
      <p:sp>
        <p:nvSpPr>
          <p:cNvPr id="99" name="Google Shape;99;p18"/>
          <p:cNvSpPr txBox="1"/>
          <p:nvPr>
            <p:ph idx="4294967295" type="body"/>
          </p:nvPr>
        </p:nvSpPr>
        <p:spPr>
          <a:xfrm>
            <a:off x="98250" y="803975"/>
            <a:ext cx="8748000" cy="42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Types of attacks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Intrusion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Denial of </a:t>
            </a:r>
            <a:r>
              <a:rPr lang="da"/>
              <a:t>service</a:t>
            </a:r>
            <a:endParaRPr/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da"/>
              <a:t>Flooding attacks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Information theft</a:t>
            </a:r>
            <a:endParaRPr/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da"/>
              <a:t>Network sniffing (network tap)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Type of attackers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They want to hide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Joyriders</a:t>
            </a:r>
            <a:endParaRPr/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da"/>
              <a:t>Bored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Vandals</a:t>
            </a:r>
            <a:endParaRPr/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da"/>
              <a:t>Evil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Scorekeepers (script kiddies)</a:t>
            </a:r>
            <a:endParaRPr/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da"/>
              <a:t>Keep score of “hacks”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Spies</a:t>
            </a:r>
            <a:endParaRPr/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da"/>
              <a:t>Serious “hackers”</a:t>
            </a:r>
            <a:endParaRPr/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da"/>
              <a:t>Money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Stupidity</a:t>
            </a:r>
            <a:r>
              <a:rPr lang="da"/>
              <a:t> and accidents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Security models</a:t>
            </a:r>
            <a:endParaRPr/>
          </a:p>
        </p:txBody>
      </p:sp>
      <p:sp>
        <p:nvSpPr>
          <p:cNvPr id="105" name="Google Shape;105;p19"/>
          <p:cNvSpPr txBox="1"/>
          <p:nvPr>
            <p:ph idx="4294967295" type="body"/>
          </p:nvPr>
        </p:nvSpPr>
        <p:spPr>
          <a:xfrm>
            <a:off x="98250" y="803975"/>
            <a:ext cx="8748000" cy="42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No security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Security by </a:t>
            </a:r>
            <a:r>
              <a:rPr lang="da"/>
              <a:t>obscurity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Security by design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Secure by default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Host security 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Network security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Security models</a:t>
            </a:r>
            <a:endParaRPr/>
          </a:p>
        </p:txBody>
      </p:sp>
      <p:sp>
        <p:nvSpPr>
          <p:cNvPr id="111" name="Google Shape;111;p20"/>
          <p:cNvSpPr txBox="1"/>
          <p:nvPr>
            <p:ph idx="4294967295" type="body"/>
          </p:nvPr>
        </p:nvSpPr>
        <p:spPr>
          <a:xfrm>
            <a:off x="98250" y="803975"/>
            <a:ext cx="8748000" cy="42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Security strategies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Least privileges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Defense in Depth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Diversity of defense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Weakest link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Fail-safe stance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What is an internet firewall?</a:t>
            </a:r>
            <a:endParaRPr/>
          </a:p>
        </p:txBody>
      </p:sp>
      <p:sp>
        <p:nvSpPr>
          <p:cNvPr id="117" name="Google Shape;117;p21"/>
          <p:cNvSpPr txBox="1"/>
          <p:nvPr>
            <p:ph idx="4294967295" type="body"/>
          </p:nvPr>
        </p:nvSpPr>
        <p:spPr>
          <a:xfrm>
            <a:off x="98250" y="803975"/>
            <a:ext cx="8748000" cy="42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863" y="976078"/>
            <a:ext cx="6360276" cy="285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